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11" r:id="rId3"/>
    <p:sldId id="268" r:id="rId4"/>
    <p:sldId id="259" r:id="rId5"/>
    <p:sldId id="313" r:id="rId6"/>
    <p:sldId id="261" r:id="rId7"/>
    <p:sldId id="272" r:id="rId8"/>
    <p:sldId id="312" r:id="rId9"/>
    <p:sldId id="262" r:id="rId10"/>
    <p:sldId id="263" r:id="rId11"/>
    <p:sldId id="277" r:id="rId12"/>
    <p:sldId id="288" r:id="rId13"/>
    <p:sldId id="269" r:id="rId14"/>
    <p:sldId id="310" r:id="rId15"/>
    <p:sldId id="296" r:id="rId16"/>
    <p:sldId id="295" r:id="rId17"/>
    <p:sldId id="290" r:id="rId18"/>
    <p:sldId id="294" r:id="rId19"/>
    <p:sldId id="291" r:id="rId20"/>
    <p:sldId id="298" r:id="rId21"/>
    <p:sldId id="299" r:id="rId22"/>
    <p:sldId id="301" r:id="rId23"/>
    <p:sldId id="289" r:id="rId24"/>
    <p:sldId id="314" r:id="rId25"/>
    <p:sldId id="292" r:id="rId26"/>
    <p:sldId id="297" r:id="rId27"/>
    <p:sldId id="293" r:id="rId28"/>
    <p:sldId id="303" r:id="rId29"/>
    <p:sldId id="302" r:id="rId30"/>
    <p:sldId id="304" r:id="rId31"/>
    <p:sldId id="305" r:id="rId32"/>
    <p:sldId id="308" r:id="rId33"/>
    <p:sldId id="309" r:id="rId34"/>
    <p:sldId id="306" r:id="rId35"/>
    <p:sldId id="307" r:id="rId36"/>
    <p:sldId id="323" r:id="rId37"/>
    <p:sldId id="300" r:id="rId38"/>
    <p:sldId id="260" r:id="rId39"/>
    <p:sldId id="265" r:id="rId40"/>
    <p:sldId id="266" r:id="rId41"/>
    <p:sldId id="264" r:id="rId42"/>
    <p:sldId id="315" r:id="rId43"/>
    <p:sldId id="267" r:id="rId44"/>
    <p:sldId id="320" r:id="rId45"/>
    <p:sldId id="316" r:id="rId46"/>
    <p:sldId id="318" r:id="rId47"/>
    <p:sldId id="321" r:id="rId48"/>
    <p:sldId id="319" r:id="rId49"/>
    <p:sldId id="322" r:id="rId50"/>
    <p:sldId id="317" r:id="rId51"/>
    <p:sldId id="271" r:id="rId52"/>
    <p:sldId id="257" r:id="rId53"/>
    <p:sldId id="273" r:id="rId54"/>
    <p:sldId id="258" r:id="rId55"/>
    <p:sldId id="276" r:id="rId56"/>
    <p:sldId id="281" r:id="rId57"/>
    <p:sldId id="282" r:id="rId58"/>
    <p:sldId id="279" r:id="rId59"/>
    <p:sldId id="280" r:id="rId60"/>
    <p:sldId id="278" r:id="rId61"/>
    <p:sldId id="284" r:id="rId62"/>
    <p:sldId id="283" r:id="rId63"/>
    <p:sldId id="285" r:id="rId64"/>
    <p:sldId id="286" r:id="rId65"/>
    <p:sldId id="287" r:id="rId66"/>
    <p:sldId id="275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38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notesViewPr>
    <p:cSldViewPr snapToGrid="0">
      <p:cViewPr varScale="1">
        <p:scale>
          <a:sx n="41" d="100"/>
          <a:sy n="41" d="100"/>
        </p:scale>
        <p:origin x="16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Pinkerton" userId="911ed4584c34e277" providerId="LiveId" clId="{3B27E588-997C-4D40-80D2-6F315F70737C}"/>
    <pc:docChg chg="undo redo custSel addSld modSld">
      <pc:chgData name="Ken Pinkerton" userId="911ed4584c34e277" providerId="LiveId" clId="{3B27E588-997C-4D40-80D2-6F315F70737C}" dt="2022-05-11T18:01:33.894" v="56" actId="20577"/>
      <pc:docMkLst>
        <pc:docMk/>
      </pc:docMkLst>
      <pc:sldChg chg="addSp delSp modSp new mod">
        <pc:chgData name="Ken Pinkerton" userId="911ed4584c34e277" providerId="LiveId" clId="{3B27E588-997C-4D40-80D2-6F315F70737C}" dt="2022-05-11T18:01:33.894" v="56" actId="20577"/>
        <pc:sldMkLst>
          <pc:docMk/>
          <pc:sldMk cId="165866234" sldId="323"/>
        </pc:sldMkLst>
        <pc:spChg chg="add del">
          <ac:chgData name="Ken Pinkerton" userId="911ed4584c34e277" providerId="LiveId" clId="{3B27E588-997C-4D40-80D2-6F315F70737C}" dt="2022-05-11T16:22:07.070" v="6" actId="22"/>
          <ac:spMkLst>
            <pc:docMk/>
            <pc:sldMk cId="165866234" sldId="323"/>
            <ac:spMk id="3" creationId="{D560BBC5-0FE5-66D9-00C2-0FDFECF5FF8A}"/>
          </ac:spMkLst>
        </pc:spChg>
        <pc:spChg chg="add del mod">
          <ac:chgData name="Ken Pinkerton" userId="911ed4584c34e277" providerId="LiveId" clId="{3B27E588-997C-4D40-80D2-6F315F70737C}" dt="2022-05-11T16:30:13.044" v="37" actId="21"/>
          <ac:spMkLst>
            <pc:docMk/>
            <pc:sldMk cId="165866234" sldId="323"/>
            <ac:spMk id="5" creationId="{7CBE4E6E-E3B2-A307-5894-D717EBC47ACB}"/>
          </ac:spMkLst>
        </pc:spChg>
        <pc:spChg chg="add del">
          <ac:chgData name="Ken Pinkerton" userId="911ed4584c34e277" providerId="LiveId" clId="{3B27E588-997C-4D40-80D2-6F315F70737C}" dt="2022-05-11T16:27:21.534" v="28" actId="22"/>
          <ac:spMkLst>
            <pc:docMk/>
            <pc:sldMk cId="165866234" sldId="323"/>
            <ac:spMk id="7" creationId="{798B0444-684F-EA22-591E-0962DE4289EB}"/>
          </ac:spMkLst>
        </pc:spChg>
        <pc:spChg chg="add del mod">
          <ac:chgData name="Ken Pinkerton" userId="911ed4584c34e277" providerId="LiveId" clId="{3B27E588-997C-4D40-80D2-6F315F70737C}" dt="2022-05-11T16:31:23.258" v="48"/>
          <ac:spMkLst>
            <pc:docMk/>
            <pc:sldMk cId="165866234" sldId="323"/>
            <ac:spMk id="10" creationId="{A4C090D3-8CAC-81E1-24CC-31ECCCD188E5}"/>
          </ac:spMkLst>
        </pc:spChg>
        <pc:spChg chg="add mod">
          <ac:chgData name="Ken Pinkerton" userId="911ed4584c34e277" providerId="LiveId" clId="{3B27E588-997C-4D40-80D2-6F315F70737C}" dt="2022-05-11T18:01:33.894" v="56" actId="20577"/>
          <ac:spMkLst>
            <pc:docMk/>
            <pc:sldMk cId="165866234" sldId="323"/>
            <ac:spMk id="11" creationId="{6F37BB57-B4AA-8268-5880-1FBA021FCC70}"/>
          </ac:spMkLst>
        </pc:spChg>
        <pc:spChg chg="add mod">
          <ac:chgData name="Ken Pinkerton" userId="911ed4584c34e277" providerId="LiveId" clId="{3B27E588-997C-4D40-80D2-6F315F70737C}" dt="2022-05-11T18:01:02.973" v="51"/>
          <ac:spMkLst>
            <pc:docMk/>
            <pc:sldMk cId="165866234" sldId="323"/>
            <ac:spMk id="12" creationId="{91FD369F-39F0-59D8-3E1C-62824EC8B530}"/>
          </ac:spMkLst>
        </pc:spChg>
        <pc:picChg chg="add mod modCrop">
          <ac:chgData name="Ken Pinkerton" userId="911ed4584c34e277" providerId="LiveId" clId="{3B27E588-997C-4D40-80D2-6F315F70737C}" dt="2022-05-11T16:30:51.163" v="39" actId="14100"/>
          <ac:picMkLst>
            <pc:docMk/>
            <pc:sldMk cId="165866234" sldId="323"/>
            <ac:picMk id="9" creationId="{CEBDE849-0EAF-FA6B-E58F-0EBD23F7B72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14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04637-7B1B-49A4-9340-375DEED274E7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2734-D828-4C9D-8012-3ACA5932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7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5E5C-67E6-4058-A31B-6D213B718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063B1-0257-4E24-9539-7B0B779B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E06AA-F9DB-4C0C-B10D-D3B063753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C5DAD-F789-4C0E-ADAF-7D1AAFF5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0032F-663F-4AE4-94FE-B4B9A6AD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3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E863-4544-400E-B687-2B505E42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5A5AC-445A-4792-A575-F7B93F339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75B-43A5-423E-8553-4120D134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17703-ABAB-4F31-8BA2-549B8676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C4CB6-F22C-4D86-8A93-6519764B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2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25D84-85FB-4241-855B-D3665E04A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E0AD3-745E-4A7C-8689-2851E394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33F83-10E6-421A-B343-1B2C7BE8F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D3E4-5014-4AD3-B8B9-D5ED4593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3C7C2-60C3-4EED-B3E2-F6A7B760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50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9D0F-29C7-4FDE-A342-A463DF6B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93027-6914-4A9B-8EA1-F0A05EC45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5839F-D221-4817-9F9F-0C3E9AD4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90DBB-8301-41DE-BEA0-2EE5D809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FF784-4CCD-4215-A5F7-5F2AC9C1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048F-5BA1-488A-9BEC-5B64F9FFB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8B675-0C64-4DFD-96D5-9A625B0D1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941A3-815B-47D6-89FB-773996ED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B9B2D-4FF0-43A6-9021-223B36F9F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1828-E810-47C3-9391-BCA3C80D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0581-59B4-4616-B94D-FBEA5D8A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FEDF8-8A65-4C6E-9B85-FA61C1C16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6F62F-5546-4EF5-A47A-03A02155E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A5C80-03E5-49BD-AC91-1E914737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D7582-8E39-4985-BCCA-3B84F001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A2E1-9369-4D17-9D21-666379AC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4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E8FD-F26B-413C-8BA4-942DE967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E5179-063E-46D3-8E67-72C9385D2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CC59D-919C-4386-832B-B5FC8078C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5886F-343F-4492-BA78-9A177B7C7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EDBF2D-6793-458A-B1DA-4EFB44684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69D1D-C07A-4187-943E-BCCAFE54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84CA6-3F76-492C-B856-0FB13A62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E0585-4EF0-4062-88D0-FEE04518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8235-7F0B-4177-AD50-8CADADA8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5E2C2-0E7D-43F5-89B1-AAB7C245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DAA66-2332-447B-808D-19C239A3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CCE48-F287-40AA-880D-71D2A204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6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B9E53-0909-4BB7-8DF1-88A45676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19490-71D7-4998-AA04-60D28AED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419F6-5E6F-4B01-8CA9-F4BDEFB8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706-2E56-4D3C-9577-8C440491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E6EE-5B96-4CBC-967A-3EAFE3A61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40C14-3627-4ADA-9E4E-1C079C0C1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4C9CD-017A-485F-A146-C7764EF5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BE859-20D1-450A-A14F-B0EBCA24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D40E6-6A0E-4D21-8190-9733B781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9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2F1B-BBA1-4D7C-83FD-1AFE3A08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FF078-BFF2-4E62-BBEB-254BF5670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AA64C-C75C-4019-B9FF-96F5D6906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65730-D1C2-440E-9B24-50D93006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FAE93-997C-4B24-B13F-17A04388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997D5-B77E-4C85-8B98-68B9203D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8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4AB04-4571-4592-A1CF-4A274088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7B41B-D2E2-48E0-8CCA-7CB5150A5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FF322-C659-4E09-9ADA-AAEE03959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EF44-90DF-45AF-B6A2-1C39B442558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513C-7DCE-4425-94D8-2475B37F9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3D9B-CC91-4C89-9850-A6ECAFD3A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6C4D8-1469-4DEC-8987-3D2100CD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JnDTuPt_2o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VMdcuqMfjSQ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gif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A37E-F538-40FE-81FC-B70BF588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" y="78902"/>
            <a:ext cx="10866120" cy="2487803"/>
          </a:xfrm>
        </p:spPr>
        <p:txBody>
          <a:bodyPr>
            <a:noAutofit/>
          </a:bodyPr>
          <a:lstStyle/>
          <a:p>
            <a:r>
              <a:rPr lang="en-US" sz="5400" b="1" dirty="0"/>
              <a:t>Discoveries and Inventions of </a:t>
            </a:r>
            <a:br>
              <a:rPr lang="en-US" sz="5400" b="1" dirty="0"/>
            </a:br>
            <a:r>
              <a:rPr lang="en-US" sz="5400" b="1" dirty="0"/>
              <a:t>                                  Benjamin Franklin </a:t>
            </a:r>
          </a:p>
        </p:txBody>
      </p:sp>
      <p:pic>
        <p:nvPicPr>
          <p:cNvPr id="7" name="Picture 6" descr="A close-up of a dollar bill&#10;&#10;Description automatically generated with medium confidence">
            <a:extLst>
              <a:ext uri="{FF2B5EF4-FFF2-40B4-BE49-F238E27FC236}">
                <a16:creationId xmlns:a16="http://schemas.microsoft.com/office/drawing/2014/main" id="{1DCBCCB3-DE3E-446F-B135-B895C9038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0" b="7664"/>
          <a:stretch/>
        </p:blipFill>
        <p:spPr>
          <a:xfrm>
            <a:off x="930182" y="2111333"/>
            <a:ext cx="10423618" cy="455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33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37BBCB-1B34-4FB8-A0C0-A6C50B704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25"/>
            <a:ext cx="12192000" cy="67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26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7404040-6087-41CF-8927-63A03CA1B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0" y="0"/>
            <a:ext cx="10310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4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E3E6-3F6C-7C3E-527E-650AD5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of light through a lens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1A6E167-8A4B-F261-D36D-39349A1F9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88" y="1690690"/>
            <a:ext cx="8033424" cy="53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1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99DD3C9-AF21-41AC-950D-1A8142200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00" y="539190"/>
            <a:ext cx="10482644" cy="57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09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3" descr="http://dpnow.com/images/5339/lens-angles1.png">
            <a:extLst>
              <a:ext uri="{FF2B5EF4-FFF2-40B4-BE49-F238E27FC236}">
                <a16:creationId xmlns:a16="http://schemas.microsoft.com/office/drawing/2014/main" id="{6B097772-9E86-4505-488A-527C56A9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92" y="534988"/>
            <a:ext cx="9496696" cy="42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8545B1D9-F002-B42D-28BF-7733FCB2A760}"/>
              </a:ext>
            </a:extLst>
          </p:cNvPr>
          <p:cNvSpPr>
            <a:spLocks/>
          </p:cNvSpPr>
          <p:nvPr/>
        </p:nvSpPr>
        <p:spPr bwMode="auto">
          <a:xfrm rot="5400000">
            <a:off x="7784553" y="3733125"/>
            <a:ext cx="589645" cy="2704011"/>
          </a:xfrm>
          <a:prstGeom prst="rightBrace">
            <a:avLst>
              <a:gd name="adj1" fmla="val 18141"/>
              <a:gd name="adj2" fmla="val 4659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89A4736-C822-ACA0-6E4E-2EC6B65CD69F}"/>
              </a:ext>
            </a:extLst>
          </p:cNvPr>
          <p:cNvSpPr>
            <a:spLocks/>
          </p:cNvSpPr>
          <p:nvPr/>
        </p:nvSpPr>
        <p:spPr bwMode="auto">
          <a:xfrm rot="5400000">
            <a:off x="4610819" y="3454502"/>
            <a:ext cx="589644" cy="3261257"/>
          </a:xfrm>
          <a:prstGeom prst="rightBrace">
            <a:avLst>
              <a:gd name="adj1" fmla="val 16635"/>
              <a:gd name="adj2" fmla="val 4659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2FD23A7-9DF8-750F-5F49-A36C1869DE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92341" y="641866"/>
            <a:ext cx="46354" cy="180700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9A8C463C-969B-030B-25F3-5E7D1B517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9497" y="641866"/>
            <a:ext cx="92075" cy="29484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F1A32504-00D9-AD4F-F60F-79C83FC1A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1213" y="635000"/>
            <a:ext cx="0" cy="2174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1F58CA8-A0BA-6F2F-8488-74D6DB9A0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5E36F3B-7ED8-C0C0-DD11-998FA274B7B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51059" y="272534"/>
            <a:ext cx="8612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object          lens                                                 focal point                                Real image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1CB06232-6089-7556-5AB5-EE3CD1D5F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1775D-333B-D74C-EC3A-D29603675F03}"/>
              </a:ext>
            </a:extLst>
          </p:cNvPr>
          <p:cNvSpPr txBox="1"/>
          <p:nvPr/>
        </p:nvSpPr>
        <p:spPr>
          <a:xfrm>
            <a:off x="3500846" y="5643154"/>
            <a:ext cx="617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Magnified virtual right side up                   Inverted image  </a:t>
            </a:r>
          </a:p>
        </p:txBody>
      </p:sp>
    </p:spTree>
    <p:extLst>
      <p:ext uri="{BB962C8B-B14F-4D97-AF65-F5344CB8AC3E}">
        <p14:creationId xmlns:p14="http://schemas.microsoft.com/office/powerpoint/2010/main" val="38794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C2E34A98-C53C-5D71-10B3-87C5945E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1690690"/>
            <a:ext cx="648652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986B95-935A-AB05-F251-18248654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Blind Spot </a:t>
            </a:r>
          </a:p>
        </p:txBody>
      </p:sp>
    </p:spTree>
    <p:extLst>
      <p:ext uri="{BB962C8B-B14F-4D97-AF65-F5344CB8AC3E}">
        <p14:creationId xmlns:p14="http://schemas.microsoft.com/office/powerpoint/2010/main" val="123069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F73C6EC-3C6F-5759-0007-DFA73CD3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318FAAF-F8A8-FED2-067A-B290B930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4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 and vision">
            <a:extLst>
              <a:ext uri="{FF2B5EF4-FFF2-40B4-BE49-F238E27FC236}">
                <a16:creationId xmlns:a16="http://schemas.microsoft.com/office/drawing/2014/main" id="{B9FE7ABB-1A68-DE4C-92B7-09AFF4E66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lum bright="-2000" contrast="-16000"/>
          </a:blip>
          <a:stretch>
            <a:fillRect/>
          </a:stretch>
        </p:blipFill>
        <p:spPr bwMode="auto">
          <a:xfrm>
            <a:off x="2217225" y="885553"/>
            <a:ext cx="6758823" cy="5375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118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BED8AA-E69D-6E08-2E48-8FA3A747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79" y="1773281"/>
            <a:ext cx="7067006" cy="469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D9A8FA-0F4A-6526-2D9C-971091234D35}"/>
              </a:ext>
            </a:extLst>
          </p:cNvPr>
          <p:cNvSpPr txBox="1"/>
          <p:nvPr/>
        </p:nvSpPr>
        <p:spPr>
          <a:xfrm>
            <a:off x="776377" y="1035170"/>
            <a:ext cx="31572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Stereo Vision Illusion</a:t>
            </a:r>
          </a:p>
          <a:p>
            <a:endParaRPr lang="en-US" sz="3200" b="1" dirty="0"/>
          </a:p>
          <a:p>
            <a:pPr marL="285750" indent="-285750">
              <a:buFontTx/>
              <a:buChar char="-"/>
            </a:pPr>
            <a:r>
              <a:rPr lang="en-US" sz="3200" b="1" dirty="0"/>
              <a:t>Floating Finger </a:t>
            </a:r>
          </a:p>
          <a:p>
            <a:pPr marL="285750" indent="-285750">
              <a:buFontTx/>
              <a:buChar char="-"/>
            </a:pPr>
            <a:endParaRPr lang="en-US" sz="3200" b="1" dirty="0"/>
          </a:p>
          <a:p>
            <a:pPr marL="285750" indent="-285750">
              <a:buFontTx/>
              <a:buChar char="-"/>
            </a:pPr>
            <a:r>
              <a:rPr lang="en-US" sz="3200" b="1" dirty="0"/>
              <a:t>Split pencil </a:t>
            </a:r>
          </a:p>
          <a:p>
            <a:pPr marL="285750" indent="-285750">
              <a:buFontTx/>
              <a:buChar char="-"/>
            </a:pPr>
            <a:endParaRPr lang="en-US" sz="3200" b="1" dirty="0"/>
          </a:p>
          <a:p>
            <a:pPr marL="285750" indent="-285750">
              <a:buFontTx/>
              <a:buChar char="-"/>
            </a:pPr>
            <a:r>
              <a:rPr lang="en-US" sz="3200" b="1" dirty="0"/>
              <a:t>Hole in your hand </a:t>
            </a:r>
          </a:p>
        </p:txBody>
      </p:sp>
    </p:spTree>
    <p:extLst>
      <p:ext uri="{BB962C8B-B14F-4D97-AF65-F5344CB8AC3E}">
        <p14:creationId xmlns:p14="http://schemas.microsoft.com/office/powerpoint/2010/main" val="113925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E3920FD9-5609-F153-19C2-50551CBD1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86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05D27A1-D9DA-563C-EC28-1CC1D3373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17" y="4433063"/>
            <a:ext cx="2747663" cy="17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3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0A106784-D0B0-559F-42D3-75B13FEF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9" y="1448962"/>
            <a:ext cx="5940879" cy="44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84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45C07BF-8DF8-D862-3029-3C45F2647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12522" r="10433" b="14415"/>
          <a:stretch/>
        </p:blipFill>
        <p:spPr bwMode="auto">
          <a:xfrm>
            <a:off x="2761209" y="418011"/>
            <a:ext cx="6669582" cy="628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17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F9F76B4B-9EE0-89E5-8C1E-F6366E15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06" y="743222"/>
            <a:ext cx="4597309" cy="45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1 - REAL D 3D GLASSES ADULT SIZE PASSIVE MOVIE THEATER -NEW SEALED!">
            <a:extLst>
              <a:ext uri="{FF2B5EF4-FFF2-40B4-BE49-F238E27FC236}">
                <a16:creationId xmlns:a16="http://schemas.microsoft.com/office/drawing/2014/main" id="{E958E2A0-DC90-480F-BC17-8C06A6F6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56" y="3524250"/>
            <a:ext cx="3744685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90B562-4D6B-0F39-A61D-F1D4C67A79D6}"/>
              </a:ext>
            </a:extLst>
          </p:cNvPr>
          <p:cNvSpPr txBox="1"/>
          <p:nvPr/>
        </p:nvSpPr>
        <p:spPr>
          <a:xfrm>
            <a:off x="1006656" y="953589"/>
            <a:ext cx="3264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Polarized Lens </a:t>
            </a:r>
          </a:p>
          <a:p>
            <a:r>
              <a:rPr lang="en-US" sz="4000" b="1" dirty="0"/>
              <a:t>3-D Glasses </a:t>
            </a:r>
          </a:p>
        </p:txBody>
      </p:sp>
    </p:spTree>
    <p:extLst>
      <p:ext uri="{BB962C8B-B14F-4D97-AF65-F5344CB8AC3E}">
        <p14:creationId xmlns:p14="http://schemas.microsoft.com/office/powerpoint/2010/main" val="2287945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59767A-A303-17DC-1969-782FABC1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90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9588CD9-F06E-3CB7-BCEE-2FA06D84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25" y="250309"/>
            <a:ext cx="9301350" cy="63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08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186786-A3E5-A674-6B1C-B0D036AD43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9072" y="1737360"/>
            <a:ext cx="5522855" cy="447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322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0F7F376F-9C1B-C8C6-2BAB-B612829E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34" y="444138"/>
            <a:ext cx="9056914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3-D glasses in a theater">
            <a:extLst>
              <a:ext uri="{FF2B5EF4-FFF2-40B4-BE49-F238E27FC236}">
                <a16:creationId xmlns:a16="http://schemas.microsoft.com/office/drawing/2014/main" id="{04BC3C4D-2565-0959-5096-A78CC4F7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2" y="4069624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410A64-CFC8-EE76-7C48-6AAAFEBE7EB7}"/>
              </a:ext>
            </a:extLst>
          </p:cNvPr>
          <p:cNvSpPr txBox="1"/>
          <p:nvPr/>
        </p:nvSpPr>
        <p:spPr>
          <a:xfrm>
            <a:off x="3157268" y="5986732"/>
            <a:ext cx="5262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Anaglyph Glasses</a:t>
            </a:r>
          </a:p>
        </p:txBody>
      </p:sp>
    </p:spTree>
    <p:extLst>
      <p:ext uri="{BB962C8B-B14F-4D97-AF65-F5344CB8AC3E}">
        <p14:creationId xmlns:p14="http://schemas.microsoft.com/office/powerpoint/2010/main" val="1768318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012D5-39A7-CC45-1AC2-1F38D42ECC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291" y="1870479"/>
            <a:ext cx="6926760" cy="471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335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0DED427-B7AB-ADAF-8599-7C8546DE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2" y="500062"/>
            <a:ext cx="585787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75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43F42509-B099-E8BC-3637-6A9AA5521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10" y="517070"/>
            <a:ext cx="4582887" cy="60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6672-A5D9-4E38-9287-08BBE3DE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January 6, 1706]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–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April 17, 1790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5690-5578-4F42-AA53-95EA0FC9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W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riter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       S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tatesman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                   D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iplomat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                             P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rinter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                                    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Publisher and political philosopher</a:t>
            </a:r>
            <a:endParaRPr lang="en-US" b="1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rgbClr val="111111"/>
                </a:solidFill>
                <a:latin typeface="Roboto" panose="02000000000000000000" pitchFamily="2" charset="0"/>
              </a:rPr>
              <a:t>                         Scientist &amp; Inventor</a:t>
            </a:r>
            <a:endParaRPr lang="en-US" sz="5400" dirty="0"/>
          </a:p>
        </p:txBody>
      </p:sp>
      <p:pic>
        <p:nvPicPr>
          <p:cNvPr id="6" name="Picture 5" descr="A black and white drawing of a person's face&#10;&#10;Description automatically generated">
            <a:extLst>
              <a:ext uri="{FF2B5EF4-FFF2-40B4-BE49-F238E27FC236}">
                <a16:creationId xmlns:a16="http://schemas.microsoft.com/office/drawing/2014/main" id="{6E9566C2-E481-4BA9-B851-75A91532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95" y="3537339"/>
            <a:ext cx="2455469" cy="30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walking on a wood deck&#10;&#10;Description automatically generated with low confidence">
            <a:extLst>
              <a:ext uri="{FF2B5EF4-FFF2-40B4-BE49-F238E27FC236}">
                <a16:creationId xmlns:a16="http://schemas.microsoft.com/office/drawing/2014/main" id="{088E8F06-08A5-7750-FF30-13207FD2F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39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iger in a forest&#10;&#10;Description automatically generated with low confidence">
            <a:extLst>
              <a:ext uri="{FF2B5EF4-FFF2-40B4-BE49-F238E27FC236}">
                <a16:creationId xmlns:a16="http://schemas.microsoft.com/office/drawing/2014/main" id="{4C21B956-2E42-F716-51E2-B7BCCCF3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7" y="253636"/>
            <a:ext cx="9557115" cy="71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01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lorful, close&#10;&#10;Description automatically generated">
            <a:extLst>
              <a:ext uri="{FF2B5EF4-FFF2-40B4-BE49-F238E27FC236}">
                <a16:creationId xmlns:a16="http://schemas.microsoft.com/office/drawing/2014/main" id="{398DADFA-9043-750F-715C-064975F93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68" y="0"/>
            <a:ext cx="690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01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lorful, swimming&#10;&#10;Description automatically generated">
            <a:extLst>
              <a:ext uri="{FF2B5EF4-FFF2-40B4-BE49-F238E27FC236}">
                <a16:creationId xmlns:a16="http://schemas.microsoft.com/office/drawing/2014/main" id="{3C6B5FE7-DB1A-948D-F3CD-6213FB526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E12B87-3BB9-90EB-E3FE-06383B1B6140}"/>
              </a:ext>
            </a:extLst>
          </p:cNvPr>
          <p:cNvSpPr txBox="1"/>
          <p:nvPr/>
        </p:nvSpPr>
        <p:spPr>
          <a:xfrm>
            <a:off x="0" y="457200"/>
            <a:ext cx="275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Rover </a:t>
            </a:r>
          </a:p>
          <a:p>
            <a:r>
              <a:rPr lang="en-US" dirty="0"/>
              <a:t>Spirit </a:t>
            </a:r>
          </a:p>
        </p:txBody>
      </p:sp>
    </p:spTree>
    <p:extLst>
      <p:ext uri="{BB962C8B-B14F-4D97-AF65-F5344CB8AC3E}">
        <p14:creationId xmlns:p14="http://schemas.microsoft.com/office/powerpoint/2010/main" val="4129076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1DC8D-ECA8-7428-0CFD-406CEB314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7" y="575446"/>
            <a:ext cx="9737823" cy="547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85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F4F5A-1CDE-021B-1447-A9BD4B774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23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BDE849-0EAF-FA6B-E58F-0EBD23F7B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7" r="62301"/>
          <a:stretch/>
        </p:blipFill>
        <p:spPr>
          <a:xfrm>
            <a:off x="1228724" y="552449"/>
            <a:ext cx="3800475" cy="4622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37BB57-B4AA-8268-5880-1FBA021FCC70}"/>
              </a:ext>
            </a:extLst>
          </p:cNvPr>
          <p:cNvSpPr txBox="1"/>
          <p:nvPr/>
        </p:nvSpPr>
        <p:spPr>
          <a:xfrm>
            <a:off x="6610350" y="3352800"/>
            <a:ext cx="435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3D Video EXTREME UFO - https://www.youtube.com/watch?v=QJnDTuPt_2oTube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FD369F-39F0-59D8-3E1C-62824EC8B530}"/>
              </a:ext>
            </a:extLst>
          </p:cNvPr>
          <p:cNvSpPr txBox="1"/>
          <p:nvPr/>
        </p:nvSpPr>
        <p:spPr>
          <a:xfrm>
            <a:off x="6610350" y="876300"/>
            <a:ext cx="461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https://www.youtube.com/watch?v=VMdcuqMfjSQ</a:t>
            </a:r>
          </a:p>
          <a:p>
            <a:endParaRPr lang="en-US">
              <a:hlinkClick r:id="rId4"/>
            </a:endParaRPr>
          </a:p>
          <a:p>
            <a:r>
              <a:rPr lang="en-US">
                <a:hlinkClick r:id="rId4"/>
              </a:rPr>
              <a:t>3D Video Extreme Teeth!!! –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66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sunglasses&#10;&#10;Description automatically generated with medium confidence">
            <a:extLst>
              <a:ext uri="{FF2B5EF4-FFF2-40B4-BE49-F238E27FC236}">
                <a16:creationId xmlns:a16="http://schemas.microsoft.com/office/drawing/2014/main" id="{28FC385E-DCE1-DBF1-25BE-3F4FDD0C0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2252662"/>
            <a:ext cx="4495800" cy="23526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683244-FD86-B213-5098-1ECCA819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Pin Hole Lenses </a:t>
            </a:r>
          </a:p>
        </p:txBody>
      </p:sp>
    </p:spTree>
    <p:extLst>
      <p:ext uri="{BB962C8B-B14F-4D97-AF65-F5344CB8AC3E}">
        <p14:creationId xmlns:p14="http://schemas.microsoft.com/office/powerpoint/2010/main" val="3885048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C67D5D-3985-45E8-8133-6CFB5168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683240" cy="3063875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Franklin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and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Electricity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B17414-59A7-4422-AA3C-A67755237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620571"/>
            <a:ext cx="7248144" cy="62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60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88BB-0F50-4A8B-ADC5-7913765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discoveries: 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8BD2B213-0EBA-4868-850B-08FBBB9C0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3" y="1956818"/>
            <a:ext cx="7738577" cy="4751259"/>
          </a:xfrm>
        </p:spPr>
      </p:pic>
    </p:spTree>
    <p:extLst>
      <p:ext uri="{BB962C8B-B14F-4D97-AF65-F5344CB8AC3E}">
        <p14:creationId xmlns:p14="http://schemas.microsoft.com/office/powerpoint/2010/main" val="88649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40B0-5E89-4AB4-9CD0-F2B2C575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 early inventor of the idea of the colonies joining together   </a:t>
            </a:r>
            <a:r>
              <a:rPr lang="en-US" sz="2400" dirty="0">
                <a:latin typeface="Roboto" panose="02000000000000000000" pitchFamily="2" charset="0"/>
              </a:rPr>
              <a:t>The Pennsylvania Gazette on May 9, 1754</a:t>
            </a:r>
            <a:endParaRPr lang="en-US" sz="2400" b="1" dirty="0"/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EE6ABC03-AB7A-4874-AB3F-B88509065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40" y="1771016"/>
            <a:ext cx="6825720" cy="47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90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31E7B46-56B1-4044-938E-D4159438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76" y="487697"/>
            <a:ext cx="8199448" cy="588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6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FDB57-23BC-4F8E-85A3-DF4A5CEB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Franklin’s Leyden Jar “battery” </a:t>
            </a:r>
          </a:p>
        </p:txBody>
      </p:sp>
      <p:pic>
        <p:nvPicPr>
          <p:cNvPr id="6" name="Picture 5" descr="A picture containing table, indoor, container, box&#10;&#10;Description automatically generated">
            <a:extLst>
              <a:ext uri="{FF2B5EF4-FFF2-40B4-BE49-F238E27FC236}">
                <a16:creationId xmlns:a16="http://schemas.microsoft.com/office/drawing/2014/main" id="{848FFC64-8B98-4266-A1C7-A535897D3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84" y="1855280"/>
            <a:ext cx="6662915" cy="50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6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ght light in the sky&#10;&#10;Description automatically generated with low confidence">
            <a:extLst>
              <a:ext uri="{FF2B5EF4-FFF2-40B4-BE49-F238E27FC236}">
                <a16:creationId xmlns:a16="http://schemas.microsoft.com/office/drawing/2014/main" id="{D39989B2-E8E0-B5C2-5A68-B54ACEE6D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5" y="547255"/>
            <a:ext cx="6367548" cy="79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76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outdoor, sky, tower&#10;&#10;Description automatically generated">
            <a:extLst>
              <a:ext uri="{FF2B5EF4-FFF2-40B4-BE49-F238E27FC236}">
                <a16:creationId xmlns:a16="http://schemas.microsoft.com/office/drawing/2014/main" id="{D73E3332-8193-48C7-84A8-18DA6B5BE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-1" r="12422" b="-2485"/>
          <a:stretch/>
        </p:blipFill>
        <p:spPr>
          <a:xfrm>
            <a:off x="573024" y="548640"/>
            <a:ext cx="5522976" cy="6035040"/>
          </a:xfrm>
          <a:prstGeom prst="rect">
            <a:avLst/>
          </a:prstGeom>
        </p:spPr>
      </p:pic>
      <p:pic>
        <p:nvPicPr>
          <p:cNvPr id="7" name="Picture 6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4DCB8E57-CB90-4995-AAA4-1E1BE7B9D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r="30850" b="2750"/>
          <a:stretch/>
        </p:blipFill>
        <p:spPr>
          <a:xfrm>
            <a:off x="6382512" y="548640"/>
            <a:ext cx="5451986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54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day&#10;&#10;Description automatically generated">
            <a:extLst>
              <a:ext uri="{FF2B5EF4-FFF2-40B4-BE49-F238E27FC236}">
                <a16:creationId xmlns:a16="http://schemas.microsoft.com/office/drawing/2014/main" id="{BE58E229-30FE-A9D1-BB2E-96C521323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2" y="0"/>
            <a:ext cx="12008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07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outdoor, clouds, cloudy&#10;&#10;Description automatically generated">
            <a:extLst>
              <a:ext uri="{FF2B5EF4-FFF2-40B4-BE49-F238E27FC236}">
                <a16:creationId xmlns:a16="http://schemas.microsoft.com/office/drawing/2014/main" id="{E7242A20-9439-799D-D9FB-8AC55322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9" y="504868"/>
            <a:ext cx="7797685" cy="58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52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treet, city&#10;&#10;Description automatically generated">
            <a:extLst>
              <a:ext uri="{FF2B5EF4-FFF2-40B4-BE49-F238E27FC236}">
                <a16:creationId xmlns:a16="http://schemas.microsoft.com/office/drawing/2014/main" id="{4D5617C4-7045-28E4-5976-B79295C84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" y="393989"/>
            <a:ext cx="11081515" cy="54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y, road, highway&#10;&#10;Description automatically generated">
            <a:extLst>
              <a:ext uri="{FF2B5EF4-FFF2-40B4-BE49-F238E27FC236}">
                <a16:creationId xmlns:a16="http://schemas.microsoft.com/office/drawing/2014/main" id="{ABA0B35B-16EC-4CBD-1699-E84D24079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6" y="525000"/>
            <a:ext cx="12786263" cy="65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81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4E681-93FE-14A8-CDF4-60BD1F526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9" y="640426"/>
            <a:ext cx="10028976" cy="56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23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 from a window&#10;&#10;Description automatically generated with low confidence">
            <a:extLst>
              <a:ext uri="{FF2B5EF4-FFF2-40B4-BE49-F238E27FC236}">
                <a16:creationId xmlns:a16="http://schemas.microsoft.com/office/drawing/2014/main" id="{149F6673-216D-4DD7-953C-9AE31E55F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28" y="0"/>
            <a:ext cx="779376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1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ll, indoor, furniture, old&#10;&#10;Description automatically generated">
            <a:extLst>
              <a:ext uri="{FF2B5EF4-FFF2-40B4-BE49-F238E27FC236}">
                <a16:creationId xmlns:a16="http://schemas.microsoft.com/office/drawing/2014/main" id="{77B51957-AE03-EC83-95F9-FFEEE4308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1" y="84909"/>
            <a:ext cx="3344091" cy="3344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62660-2486-040F-C225-152E1DD2B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2805" r="8809" b="2555"/>
          <a:stretch/>
        </p:blipFill>
        <p:spPr>
          <a:xfrm>
            <a:off x="8453009" y="3940677"/>
            <a:ext cx="3401477" cy="235562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10C63760-E305-F471-E24B-90A6DE6A6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3358"/>
          <a:stretch/>
        </p:blipFill>
        <p:spPr>
          <a:xfrm>
            <a:off x="337514" y="4025288"/>
            <a:ext cx="1766489" cy="2721678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FCE28DF-A9AA-74D7-19CC-519B56E36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90" y="4284619"/>
            <a:ext cx="2344375" cy="18234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00A524-45C9-347C-92C6-85FECD64E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38" y="262131"/>
            <a:ext cx="3479831" cy="2609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54E109-3867-6044-079D-4B65A244C82F}"/>
              </a:ext>
            </a:extLst>
          </p:cNvPr>
          <p:cNvSpPr txBox="1"/>
          <p:nvPr/>
        </p:nvSpPr>
        <p:spPr>
          <a:xfrm>
            <a:off x="718457" y="3553097"/>
            <a:ext cx="334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Franklin Stove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A7BB6F-15E3-0166-05DB-704E75C48FFC}"/>
              </a:ext>
            </a:extLst>
          </p:cNvPr>
          <p:cNvSpPr txBox="1"/>
          <p:nvPr/>
        </p:nvSpPr>
        <p:spPr>
          <a:xfrm>
            <a:off x="4963886" y="3135086"/>
            <a:ext cx="199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Armonica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E98B50-9515-BAA8-7A60-E19B5463C457}"/>
              </a:ext>
            </a:extLst>
          </p:cNvPr>
          <p:cNvSpPr txBox="1"/>
          <p:nvPr/>
        </p:nvSpPr>
        <p:spPr>
          <a:xfrm>
            <a:off x="2573383" y="6296297"/>
            <a:ext cx="161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Magic Squares 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A8386874-EED6-E0E5-F1FF-586FBB286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3922429"/>
            <a:ext cx="3052573" cy="18234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D5C1E61-B833-E9E5-BF28-24B97A1B3CE6}"/>
              </a:ext>
            </a:extLst>
          </p:cNvPr>
          <p:cNvSpPr txBox="1"/>
          <p:nvPr/>
        </p:nvSpPr>
        <p:spPr>
          <a:xfrm>
            <a:off x="5251269" y="6008914"/>
            <a:ext cx="211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Odometer </a:t>
            </a:r>
          </a:p>
        </p:txBody>
      </p:sp>
      <p:pic>
        <p:nvPicPr>
          <p:cNvPr id="29" name="Picture 28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96FE60EB-2FD0-8CF0-34C4-ACF64551E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9" y="463256"/>
            <a:ext cx="3923181" cy="22076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D3C31B-A21A-4BAE-8967-85F901817777}"/>
              </a:ext>
            </a:extLst>
          </p:cNvPr>
          <p:cNvSpPr txBox="1"/>
          <p:nvPr/>
        </p:nvSpPr>
        <p:spPr>
          <a:xfrm>
            <a:off x="8662699" y="3121111"/>
            <a:ext cx="237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The Lightning Rod </a:t>
            </a:r>
          </a:p>
        </p:txBody>
      </p:sp>
    </p:spTree>
    <p:extLst>
      <p:ext uri="{BB962C8B-B14F-4D97-AF65-F5344CB8AC3E}">
        <p14:creationId xmlns:p14="http://schemas.microsoft.com/office/powerpoint/2010/main" val="1766406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tree&#10;&#10;Description automatically generated">
            <a:extLst>
              <a:ext uri="{FF2B5EF4-FFF2-40B4-BE49-F238E27FC236}">
                <a16:creationId xmlns:a16="http://schemas.microsoft.com/office/drawing/2014/main" id="{B1DAAD99-D022-BBA8-0A8A-B514AF478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76" y="670213"/>
            <a:ext cx="6381231" cy="69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5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F563-6717-4F75-9358-E30E1F5D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Sentry Box </a:t>
            </a:r>
            <a:br>
              <a:rPr lang="en-US" sz="1800" dirty="0"/>
            </a:br>
            <a:r>
              <a:rPr lang="en-US" sz="1800" dirty="0"/>
              <a:t>Thomas Francois </a:t>
            </a:r>
            <a:r>
              <a:rPr lang="en-US" sz="1800" dirty="0" err="1"/>
              <a:t>Dalibard</a:t>
            </a:r>
            <a:r>
              <a:rPr lang="en-US" sz="1800" dirty="0"/>
              <a:t>  1752</a:t>
            </a:r>
          </a:p>
        </p:txBody>
      </p:sp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3C13656-4BA6-4EB8-BB26-74BCDBA4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4" y="109290"/>
            <a:ext cx="4503230" cy="67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33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85AB-67B6-4A27-B9AF-0F275DE9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 and electricity!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0D26EF61-1E71-47E1-B9AF-E688CF959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1" y="1621165"/>
            <a:ext cx="9309929" cy="5236835"/>
          </a:xfrm>
        </p:spPr>
      </p:pic>
    </p:spTree>
    <p:extLst>
      <p:ext uri="{BB962C8B-B14F-4D97-AF65-F5344CB8AC3E}">
        <p14:creationId xmlns:p14="http://schemas.microsoft.com/office/powerpoint/2010/main" val="3263188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6366B-84A0-4404-B951-87943BDF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3293" r="8541" b="3295"/>
          <a:stretch/>
        </p:blipFill>
        <p:spPr>
          <a:xfrm>
            <a:off x="3968496" y="896112"/>
            <a:ext cx="7418832" cy="48828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9603DE-3B6C-4E62-AFA5-581A20633E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2464" y="365125"/>
            <a:ext cx="8138160" cy="576897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D1C59-C248-43B1-BE0D-E52D734BE46E}"/>
              </a:ext>
            </a:extLst>
          </p:cNvPr>
          <p:cNvSpPr txBox="1"/>
          <p:nvPr/>
        </p:nvSpPr>
        <p:spPr>
          <a:xfrm>
            <a:off x="804672" y="1133856"/>
            <a:ext cx="26700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Franklin’s </a:t>
            </a:r>
            <a:br>
              <a:rPr lang="en-US" sz="4800" b="1" dirty="0"/>
            </a:br>
            <a:r>
              <a:rPr lang="en-US" sz="4800" b="1" dirty="0"/>
              <a:t>Lightning </a:t>
            </a:r>
            <a:br>
              <a:rPr lang="en-US" sz="4800" b="1" dirty="0"/>
            </a:br>
            <a:r>
              <a:rPr lang="en-US" sz="4800" b="1" dirty="0"/>
              <a:t>Rod</a:t>
            </a:r>
            <a:br>
              <a:rPr lang="en-US" dirty="0"/>
            </a:br>
            <a:r>
              <a:rPr lang="en-US" sz="2800" dirty="0"/>
              <a:t>Franklin Institute</a:t>
            </a:r>
          </a:p>
          <a:p>
            <a:endParaRPr lang="en-US" sz="2800" dirty="0"/>
          </a:p>
          <a:p>
            <a:r>
              <a:rPr lang="en-US" sz="2800" dirty="0"/>
              <a:t>Reproduction </a:t>
            </a:r>
          </a:p>
          <a:p>
            <a:r>
              <a:rPr lang="en-US" sz="2800" dirty="0"/>
              <a:t>By Robert </a:t>
            </a:r>
            <a:r>
              <a:rPr lang="en-US" sz="2800" dirty="0" err="1"/>
              <a:t>Wickie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3196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94C4-DEB1-41C9-9FF2-084FE51D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Lightning Rod </a:t>
            </a:r>
          </a:p>
        </p:txBody>
      </p:sp>
      <p:pic>
        <p:nvPicPr>
          <p:cNvPr id="5" name="Content Placeholder 4" descr="A satellite on top of a building&#10;&#10;Description automatically generated with low confidence">
            <a:extLst>
              <a:ext uri="{FF2B5EF4-FFF2-40B4-BE49-F238E27FC236}">
                <a16:creationId xmlns:a16="http://schemas.microsoft.com/office/drawing/2014/main" id="{62FF15E4-A4FB-4AC2-BC58-1D713A9CD21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/>
          <a:stretch/>
        </p:blipFill>
        <p:spPr>
          <a:xfrm>
            <a:off x="838200" y="1690688"/>
            <a:ext cx="4637520" cy="5758808"/>
          </a:xfrm>
        </p:spPr>
      </p:pic>
      <p:pic>
        <p:nvPicPr>
          <p:cNvPr id="8" name="Picture 7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C296363C-2A40-42E4-A299-F5389292F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84" y="1283242"/>
            <a:ext cx="2503917" cy="60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3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9B79-5E89-48C2-B2B3-30EEC017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Franklin’s Lightning Bell 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071EE289-045E-4D1A-8BC4-5AC2BA6F7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37" y="2155850"/>
            <a:ext cx="7913726" cy="45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85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F4B2-ECC3-4896-A6D7-90F22DD3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5" y="365128"/>
            <a:ext cx="10821879" cy="2369194"/>
          </a:xfrm>
        </p:spPr>
        <p:txBody>
          <a:bodyPr>
            <a:normAutofit/>
          </a:bodyPr>
          <a:lstStyle/>
          <a:p>
            <a:r>
              <a:rPr lang="en-US" sz="4400" b="1" dirty="0"/>
              <a:t>Discoveries and Inventions of </a:t>
            </a:r>
            <a:br>
              <a:rPr lang="en-US" sz="4400" b="1" dirty="0"/>
            </a:br>
            <a:r>
              <a:rPr lang="en-US" sz="4400" b="1" dirty="0"/>
              <a:t>                                  Benjamin Franklin </a:t>
            </a:r>
            <a:br>
              <a:rPr lang="en-US" sz="4400" b="1" dirty="0"/>
            </a:br>
            <a:r>
              <a:rPr lang="en-US" sz="4400" b="1" dirty="0"/>
              <a:t> Part 2 </a:t>
            </a:r>
            <a:endParaRPr lang="en-US" dirty="0"/>
          </a:p>
        </p:txBody>
      </p:sp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2554E8A1-C254-4D3C-A444-C788BB76A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98" y="2537871"/>
            <a:ext cx="2698009" cy="4043778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2842B7-3CBC-433D-892A-1E203DEE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65" y="2537871"/>
            <a:ext cx="4253167" cy="2563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EB710-B6C1-404E-BEC0-FF71F2B88905}"/>
              </a:ext>
            </a:extLst>
          </p:cNvPr>
          <p:cNvSpPr txBox="1"/>
          <p:nvPr/>
        </p:nvSpPr>
        <p:spPr>
          <a:xfrm>
            <a:off x="6489577" y="5415379"/>
            <a:ext cx="226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Lemelson</a:t>
            </a:r>
            <a:r>
              <a:rPr lang="en-US" dirty="0"/>
              <a:t> Foundation </a:t>
            </a:r>
          </a:p>
        </p:txBody>
      </p:sp>
    </p:spTree>
    <p:extLst>
      <p:ext uri="{BB962C8B-B14F-4D97-AF65-F5344CB8AC3E}">
        <p14:creationId xmlns:p14="http://schemas.microsoft.com/office/powerpoint/2010/main" val="3317112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2C3B-B7F5-4662-8F0C-B36165A0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Eureka Lightning Rod</a:t>
            </a:r>
            <a:br>
              <a:rPr lang="en-US" b="1" dirty="0"/>
            </a:br>
            <a:r>
              <a:rPr lang="en-US" sz="2800" b="1" dirty="0"/>
              <a:t>Simpson-Vance House </a:t>
            </a:r>
            <a:br>
              <a:rPr lang="en-US" sz="2800" b="1" dirty="0"/>
            </a:br>
            <a:r>
              <a:rPr lang="en-US" sz="2800" b="1" dirty="0"/>
              <a:t>RCAA  904 G Street </a:t>
            </a:r>
          </a:p>
        </p:txBody>
      </p:sp>
      <p:pic>
        <p:nvPicPr>
          <p:cNvPr id="4" name="Picture 3" descr="A picture containing smoke, transport, stack&#10;&#10;Description automatically generated">
            <a:extLst>
              <a:ext uri="{FF2B5EF4-FFF2-40B4-BE49-F238E27FC236}">
                <a16:creationId xmlns:a16="http://schemas.microsoft.com/office/drawing/2014/main" id="{3669B363-86DA-40C4-AA44-2E531696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0457" y="2819201"/>
            <a:ext cx="3846564" cy="2564376"/>
          </a:xfrm>
          <a:prstGeom prst="rect">
            <a:avLst/>
          </a:prstGeom>
        </p:spPr>
      </p:pic>
      <p:pic>
        <p:nvPicPr>
          <p:cNvPr id="6" name="Picture 5" descr="A picture containing sky, outdoor, smoke, clouds&#10;&#10;Description automatically generated">
            <a:extLst>
              <a:ext uri="{FF2B5EF4-FFF2-40B4-BE49-F238E27FC236}">
                <a16:creationId xmlns:a16="http://schemas.microsoft.com/office/drawing/2014/main" id="{AEB4339D-85A4-4D97-BF1F-D56F3E47C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5" t="597" r="1245" b="-597"/>
          <a:stretch/>
        </p:blipFill>
        <p:spPr>
          <a:xfrm rot="5400000">
            <a:off x="5214150" y="1452238"/>
            <a:ext cx="5930285" cy="39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8901-D59F-45BA-9275-B4185757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Franklin Stove </a:t>
            </a:r>
          </a:p>
        </p:txBody>
      </p:sp>
      <p:pic>
        <p:nvPicPr>
          <p:cNvPr id="4" name="Picture 3" descr="A picture containing text, brick, white, stone&#10;&#10;Description automatically generated">
            <a:extLst>
              <a:ext uri="{FF2B5EF4-FFF2-40B4-BE49-F238E27FC236}">
                <a16:creationId xmlns:a16="http://schemas.microsoft.com/office/drawing/2014/main" id="{04AD0C9A-0BC7-41F6-93EF-60CA03D4C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48" y="1859431"/>
            <a:ext cx="8081504" cy="6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F600-6D8A-40B0-B4C0-1F14D47F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Heat Transfer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63BFAA-0F65-4283-9DBC-A0BC9238A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1" r="453"/>
          <a:stretch/>
        </p:blipFill>
        <p:spPr>
          <a:xfrm>
            <a:off x="1524000" y="1597980"/>
            <a:ext cx="9102571" cy="52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857E802-B1A5-4712-B192-9FEEC8A61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59" y="1467855"/>
            <a:ext cx="7572907" cy="65211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E7637D-8879-4501-B91B-28C1BD11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Double Spectacles aka Bifocals </a:t>
            </a:r>
          </a:p>
        </p:txBody>
      </p:sp>
    </p:spTree>
    <p:extLst>
      <p:ext uri="{BB962C8B-B14F-4D97-AF65-F5344CB8AC3E}">
        <p14:creationId xmlns:p14="http://schemas.microsoft.com/office/powerpoint/2010/main" val="457566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839CF-4D32-4544-A5C5-41579D45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Franklin Stove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8E729A6-A385-4A37-AC3C-CC0491BE5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7" y="1781514"/>
            <a:ext cx="9897514" cy="96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9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B69A0-9BFB-4A58-B920-82407B49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Armonica </a:t>
            </a:r>
          </a:p>
        </p:txBody>
      </p:sp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7CC28471-0471-4C3C-8ED3-DEF5E4463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47" y="1332728"/>
            <a:ext cx="6880193" cy="5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6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26D4-71D2-4F63-9823-441AD4076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Franklin and the Printing Press </a:t>
            </a:r>
          </a:p>
        </p:txBody>
      </p:sp>
      <p:pic>
        <p:nvPicPr>
          <p:cNvPr id="4" name="Picture 3" descr="A picture containing person, indoor, child, child&#10;&#10;Description automatically generated">
            <a:extLst>
              <a:ext uri="{FF2B5EF4-FFF2-40B4-BE49-F238E27FC236}">
                <a16:creationId xmlns:a16="http://schemas.microsoft.com/office/drawing/2014/main" id="{AA5EFEDD-7C88-4E69-8CEA-CA55E2644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38" y="1582491"/>
            <a:ext cx="8502898" cy="48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66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n a building&#10;&#10;Description automatically generated with medium confidence">
            <a:extLst>
              <a:ext uri="{FF2B5EF4-FFF2-40B4-BE49-F238E27FC236}">
                <a16:creationId xmlns:a16="http://schemas.microsoft.com/office/drawing/2014/main" id="{A45BA50A-6CC8-4859-AC49-FB2D56040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t="6292" r="10873" b="20242"/>
          <a:stretch/>
        </p:blipFill>
        <p:spPr>
          <a:xfrm>
            <a:off x="662059" y="836721"/>
            <a:ext cx="3639725" cy="2592279"/>
          </a:xfrm>
          <a:prstGeom prst="rect">
            <a:avLst/>
          </a:prstGeom>
        </p:spPr>
      </p:pic>
      <p:pic>
        <p:nvPicPr>
          <p:cNvPr id="7" name="Picture 6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B802C96F-18BB-4F5E-9B3D-16014B463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t="19002" r="8201" b="-10544"/>
          <a:stretch/>
        </p:blipFill>
        <p:spPr>
          <a:xfrm>
            <a:off x="5891814" y="1562469"/>
            <a:ext cx="5453849" cy="47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8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29FCC76-8D6E-4EAD-9E47-2325D6587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4401" r="28137" b="15987"/>
          <a:stretch/>
        </p:blipFill>
        <p:spPr>
          <a:xfrm rot="5400000">
            <a:off x="523783" y="213064"/>
            <a:ext cx="5388746" cy="5459767"/>
          </a:xfrm>
          <a:prstGeom prst="rect">
            <a:avLst/>
          </a:prstGeom>
        </p:spPr>
      </p:pic>
      <p:pic>
        <p:nvPicPr>
          <p:cNvPr id="5" name="Picture 4" descr="A picture containing wooden, wood, furniture&#10;&#10;Description automatically generated">
            <a:extLst>
              <a:ext uri="{FF2B5EF4-FFF2-40B4-BE49-F238E27FC236}">
                <a16:creationId xmlns:a16="http://schemas.microsoft.com/office/drawing/2014/main" id="{FBA0D8EA-00A9-43BC-B07D-2AD6FB3D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1035" r="5267" b="5243"/>
          <a:stretch/>
        </p:blipFill>
        <p:spPr>
          <a:xfrm rot="5400000">
            <a:off x="5914956" y="1030574"/>
            <a:ext cx="6173588" cy="45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77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CA29-37A5-4DAA-8A83-2A12F33C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4"/>
            <a:ext cx="10515600" cy="1325563"/>
          </a:xfrm>
        </p:spPr>
        <p:txBody>
          <a:bodyPr/>
          <a:lstStyle/>
          <a:p>
            <a:r>
              <a:rPr lang="en-US" b="1" dirty="0"/>
              <a:t>Potato &amp; Vegetable Prints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D5166-1009-4EFA-99B4-C31661F11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5" y="177553"/>
            <a:ext cx="10490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791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91ECE7C-7C62-40E1-B5E6-9B83263B6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9504" r="24061" b="65205"/>
          <a:stretch/>
        </p:blipFill>
        <p:spPr>
          <a:xfrm>
            <a:off x="329184" y="308289"/>
            <a:ext cx="6327648" cy="170339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E2ACE85-53C0-4653-B55F-D903D7C8F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4" t="51946" r="24061"/>
          <a:stretch/>
        </p:blipFill>
        <p:spPr>
          <a:xfrm>
            <a:off x="6888480" y="1314115"/>
            <a:ext cx="4974336" cy="4775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9BB008-60D4-43A8-B2A9-BBB3C2404741}"/>
              </a:ext>
            </a:extLst>
          </p:cNvPr>
          <p:cNvSpPr txBox="1"/>
          <p:nvPr/>
        </p:nvSpPr>
        <p:spPr>
          <a:xfrm>
            <a:off x="1042416" y="2706624"/>
            <a:ext cx="398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Insert the digits 1-9 in the boxes so that each row,  column and </a:t>
            </a:r>
            <a:r>
              <a:rPr lang="en-US" sz="3600" dirty="0" err="1"/>
              <a:t>diagon</a:t>
            </a:r>
            <a:r>
              <a:rPr lang="en-US" sz="3600" dirty="0"/>
              <a:t> has the same sum</a:t>
            </a:r>
          </a:p>
        </p:txBody>
      </p:sp>
    </p:spTree>
    <p:extLst>
      <p:ext uri="{BB962C8B-B14F-4D97-AF65-F5344CB8AC3E}">
        <p14:creationId xmlns:p14="http://schemas.microsoft.com/office/powerpoint/2010/main" val="253393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471057-2688-47F4-9034-A11CB122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1" r="1067" b="28533"/>
          <a:stretch/>
        </p:blipFill>
        <p:spPr>
          <a:xfrm>
            <a:off x="993648" y="841248"/>
            <a:ext cx="10331287" cy="5541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91EADE-9344-35BB-AD23-0AA12C79C96D}"/>
              </a:ext>
            </a:extLst>
          </p:cNvPr>
          <p:cNvSpPr txBox="1"/>
          <p:nvPr/>
        </p:nvSpPr>
        <p:spPr>
          <a:xfrm>
            <a:off x="1423851" y="841248"/>
            <a:ext cx="416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Double Spectacles </a:t>
            </a:r>
          </a:p>
        </p:txBody>
      </p:sp>
    </p:spTree>
    <p:extLst>
      <p:ext uri="{BB962C8B-B14F-4D97-AF65-F5344CB8AC3E}">
        <p14:creationId xmlns:p14="http://schemas.microsoft.com/office/powerpoint/2010/main" val="70452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glasses on a table&#10;&#10;Description automatically generated with medium confidence">
            <a:extLst>
              <a:ext uri="{FF2B5EF4-FFF2-40B4-BE49-F238E27FC236}">
                <a16:creationId xmlns:a16="http://schemas.microsoft.com/office/drawing/2014/main" id="{72DB5CBF-7C69-5592-D2D4-097FED92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6687"/>
            <a:ext cx="11430000" cy="6524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124BF-1C4F-79D5-EC9F-3B9AC10B7EA7}"/>
              </a:ext>
            </a:extLst>
          </p:cNvPr>
          <p:cNvSpPr txBox="1"/>
          <p:nvPr/>
        </p:nvSpPr>
        <p:spPr>
          <a:xfrm>
            <a:off x="1097280" y="470263"/>
            <a:ext cx="338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Modern Bifocals </a:t>
            </a:r>
          </a:p>
        </p:txBody>
      </p:sp>
    </p:spTree>
    <p:extLst>
      <p:ext uri="{BB962C8B-B14F-4D97-AF65-F5344CB8AC3E}">
        <p14:creationId xmlns:p14="http://schemas.microsoft.com/office/powerpoint/2010/main" val="364744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57D261C-ECA7-48FC-B841-2C4819B1B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49" y="1163104"/>
            <a:ext cx="8797695" cy="505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4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7430</TotalTime>
  <Words>265</Words>
  <Application>Microsoft Office PowerPoint</Application>
  <PresentationFormat>Widescreen</PresentationFormat>
  <Paragraphs>60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Roboto</vt:lpstr>
      <vt:lpstr>Office Theme</vt:lpstr>
      <vt:lpstr>Discoveries and Inventions of                                    Benjamin Franklin </vt:lpstr>
      <vt:lpstr>PowerPoint Presentation</vt:lpstr>
      <vt:lpstr>January 6, 1706] – April 17, 1790 </vt:lpstr>
      <vt:lpstr>An early inventor of the idea of the colonies joining together   The Pennsylvania Gazette on May 9, 1754</vt:lpstr>
      <vt:lpstr>PowerPoint Presentation</vt:lpstr>
      <vt:lpstr>Double Spectacles aka Bifocals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Refraction of light through a lens </vt:lpstr>
      <vt:lpstr>PowerPoint Presentation</vt:lpstr>
      <vt:lpstr>PowerPoint Presentation</vt:lpstr>
      <vt:lpstr>The Blind Spot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Pin Hole Lenses </vt:lpstr>
      <vt:lpstr>Franklin  and  Electricity </vt:lpstr>
      <vt:lpstr>Important discoveries: </vt:lpstr>
      <vt:lpstr>PowerPoint Presentation</vt:lpstr>
      <vt:lpstr>Franklin’s Leyden Jar “battery”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Sentry Box  Thomas Francois Dalibard  1752</vt:lpstr>
      <vt:lpstr>Lightning and electricity!  </vt:lpstr>
      <vt:lpstr> </vt:lpstr>
      <vt:lpstr>Modern Lightning Rod </vt:lpstr>
      <vt:lpstr>Franklin’s Lightning Bell </vt:lpstr>
      <vt:lpstr>Discoveries and Inventions of                                    Benjamin Franklin   Part 2 </vt:lpstr>
      <vt:lpstr>Eureka Lightning Rod Simpson-Vance House  RCAA  904 G Street </vt:lpstr>
      <vt:lpstr>Franklin Stove </vt:lpstr>
      <vt:lpstr>Heat Transfer </vt:lpstr>
      <vt:lpstr>The Franklin Stove </vt:lpstr>
      <vt:lpstr>The Armonica </vt:lpstr>
      <vt:lpstr>Franklin and the Printing Press </vt:lpstr>
      <vt:lpstr>PowerPoint Presentation</vt:lpstr>
      <vt:lpstr>PowerPoint Presentation</vt:lpstr>
      <vt:lpstr>Potato &amp; Vegetable Prints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Discoveries and Inventions of                                                Benjamin Franklin </dc:title>
  <dc:creator>Ken Pinkerton</dc:creator>
  <cp:lastModifiedBy>Ken Pinkerton</cp:lastModifiedBy>
  <cp:revision>29</cp:revision>
  <dcterms:created xsi:type="dcterms:W3CDTF">2022-04-18T22:16:47Z</dcterms:created>
  <dcterms:modified xsi:type="dcterms:W3CDTF">2022-05-11T18:01:47Z</dcterms:modified>
</cp:coreProperties>
</file>